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4709" y="2472690"/>
            <a:ext cx="1847017" cy="407075"/>
          </a:xfrm>
          <a:prstGeom prst="roundRect">
            <a:avLst>
              <a:gd name="adj" fmla="val 17883"/>
            </a:avLst>
          </a:prstGeom>
          <a:solidFill>
            <a:srgbClr val="460707"/>
          </a:solidFill>
          <a:ln/>
        </p:spPr>
      </p:sp>
      <p:sp>
        <p:nvSpPr>
          <p:cNvPr id="4" name="Text 1"/>
          <p:cNvSpPr/>
          <p:nvPr/>
        </p:nvSpPr>
        <p:spPr>
          <a:xfrm>
            <a:off x="6374606" y="2537579"/>
            <a:ext cx="158722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DATA ANALYSIS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199953" y="2465070"/>
            <a:ext cx="1807250" cy="422315"/>
          </a:xfrm>
          <a:prstGeom prst="roundRect">
            <a:avLst>
              <a:gd name="adj" fmla="val 17238"/>
            </a:avLst>
          </a:prstGeom>
          <a:noFill/>
          <a:ln w="7620">
            <a:solidFill>
              <a:srgbClr val="C9131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37471" y="2537579"/>
            <a:ext cx="153221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 COMMERCE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44709" y="29739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Zepto Product Data Analysis Report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6244709" y="472428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SQL-based exploration and business insights across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3,732 product SKUs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 categories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uncovering pricing patterns, discount strategies, and inventory opportunities for India's leading quick-commerce platform.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3201"/>
            <a:ext cx="85582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1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58309" y="1271945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529245"/>
            <a:ext cx="4246126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 presents a comprehensive analysis of Zepto's product catalog — one of India's fastest-growing quick-commerce grocery delivery apps. The dataset was cleaned and analyzed using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covering over 3,700 product listings across 14 distinct categories.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51120"/>
            <a:ext cx="424612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goal: understand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pricing dynamics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identify the most active categories, locate the deepest discounts, and assess inventory health — all critical questions for a business scaling rapidly in a competitive market.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0693" y="2553295"/>
            <a:ext cx="8338899" cy="4654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53346"/>
            <a:ext cx="90154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2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58309" y="1482090"/>
            <a:ext cx="65746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51972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captures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3,732 unique SKUs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each described by name, category, MRP, selling price, discount percentage, weight, stock quantity, and availability status.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6508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3,732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870585" y="45506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SKUs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036820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 product variants analyzed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04442" y="356508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14</a:t>
            </a:r>
            <a:endParaRPr lang="en-US" sz="5600" dirty="0"/>
          </a:p>
        </p:txBody>
      </p:sp>
      <p:sp>
        <p:nvSpPr>
          <p:cNvPr id="9" name="Text 7"/>
          <p:cNvSpPr/>
          <p:nvPr/>
        </p:nvSpPr>
        <p:spPr>
          <a:xfrm>
            <a:off x="4216718" y="45506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04442" y="503682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staples to personal care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450574" y="356508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87.9%</a:t>
            </a:r>
            <a:endParaRPr lang="en-US" sz="5600" dirty="0"/>
          </a:p>
        </p:txBody>
      </p:sp>
      <p:sp>
        <p:nvSpPr>
          <p:cNvPr id="12" name="Text 10"/>
          <p:cNvSpPr/>
          <p:nvPr/>
        </p:nvSpPr>
        <p:spPr>
          <a:xfrm>
            <a:off x="7562850" y="45506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 Stock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0574" y="503682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3,279 products available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796707" y="356508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₹156.80</a:t>
            </a:r>
            <a:endParaRPr lang="en-US" sz="5600" dirty="0"/>
          </a:p>
        </p:txBody>
      </p:sp>
      <p:sp>
        <p:nvSpPr>
          <p:cNvPr id="15" name="Text 13"/>
          <p:cNvSpPr/>
          <p:nvPr/>
        </p:nvSpPr>
        <p:spPr>
          <a:xfrm>
            <a:off x="10908983" y="45506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Avg. MRP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96707" y="503682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original price per SKU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58309" y="5973961"/>
            <a:ext cx="13113782" cy="1267182"/>
          </a:xfrm>
          <a:prstGeom prst="roundRect">
            <a:avLst>
              <a:gd name="adj" fmla="val 7181"/>
            </a:avLst>
          </a:prstGeom>
          <a:solidFill>
            <a:srgbClr val="460707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6298882"/>
            <a:ext cx="270748" cy="21657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462207" y="6244590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Products priced at ₹0 were removed as invalid. All prices were converted from paise to rupees (÷100). No missing values were found — the dataset was remarkably complete.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19" y="633413"/>
            <a:ext cx="72711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3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609719" y="942856"/>
            <a:ext cx="7924562" cy="1146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Category Breakdown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09719" y="2299097"/>
            <a:ext cx="7924562" cy="754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Cooking Essentials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Munchies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lead the catalog with 514 products each, reflecting Zepto's strategic focus on everyday kitchen staples and snack foods. Perishable categories like Meats, Fish &amp; Eggs have the fewest listings at just 63 SKUs.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9" y="3311003"/>
            <a:ext cx="7627620" cy="41751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751" y="895112"/>
            <a:ext cx="809744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4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676751" y="1256109"/>
            <a:ext cx="9550837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Business Questions — Part 1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676751" y="2150983"/>
            <a:ext cx="1327689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Four critical questions were explored to surface actionable commercial insights from the data.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6751" y="2637711"/>
            <a:ext cx="6552128" cy="2291120"/>
          </a:xfrm>
          <a:prstGeom prst="roundRect">
            <a:avLst>
              <a:gd name="adj" fmla="val 354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9611" y="2660571"/>
            <a:ext cx="6506408" cy="580073"/>
          </a:xfrm>
          <a:prstGeom prst="roundRect">
            <a:avLst>
              <a:gd name="adj" fmla="val 9273"/>
            </a:avLst>
          </a:prstGeom>
          <a:solidFill>
            <a:srgbClr val="740B0B"/>
          </a:solidFill>
          <a:ln/>
        </p:spPr>
      </p:sp>
      <p:sp>
        <p:nvSpPr>
          <p:cNvPr id="7" name="Text 5"/>
          <p:cNvSpPr/>
          <p:nvPr/>
        </p:nvSpPr>
        <p:spPr>
          <a:xfrm>
            <a:off x="3807738" y="2765465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892969" y="3413165"/>
            <a:ext cx="35724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Discount Products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92969" y="3834646"/>
            <a:ext cx="6119693" cy="87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top 10 products ranked by highest discount percentage represent Zepto's best deals — key for attracting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deal-seeking customers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driving app traffic.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01401" y="2637711"/>
            <a:ext cx="6552248" cy="2291120"/>
          </a:xfrm>
          <a:prstGeom prst="roundRect">
            <a:avLst>
              <a:gd name="adj" fmla="val 354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24261" y="2660571"/>
            <a:ext cx="6506528" cy="580073"/>
          </a:xfrm>
          <a:prstGeom prst="roundRect">
            <a:avLst>
              <a:gd name="adj" fmla="val 9273"/>
            </a:avLst>
          </a:prstGeom>
          <a:solidFill>
            <a:srgbClr val="740B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2507" y="2765465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7617619" y="3413165"/>
            <a:ext cx="4449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Premium Out-of-Stock Items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17619" y="3834646"/>
            <a:ext cx="6119813" cy="87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with MRP above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₹300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currently unavailable were flagged. These high-value gaps translate directly 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lost revenue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should be restocking priorities.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6751" y="5101352"/>
            <a:ext cx="6552128" cy="2291120"/>
          </a:xfrm>
          <a:prstGeom prst="roundRect">
            <a:avLst>
              <a:gd name="adj" fmla="val 354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99611" y="5124212"/>
            <a:ext cx="6506408" cy="580073"/>
          </a:xfrm>
          <a:prstGeom prst="roundRect">
            <a:avLst>
              <a:gd name="adj" fmla="val 9273"/>
            </a:avLst>
          </a:prstGeom>
          <a:solidFill>
            <a:srgbClr val="740B0B"/>
          </a:solidFill>
          <a:ln/>
        </p:spPr>
      </p:sp>
      <p:sp>
        <p:nvSpPr>
          <p:cNvPr id="17" name="Text 15"/>
          <p:cNvSpPr/>
          <p:nvPr/>
        </p:nvSpPr>
        <p:spPr>
          <a:xfrm>
            <a:off x="3807738" y="5229106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892969" y="5876806"/>
            <a:ext cx="366879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Revenue Categories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92969" y="6298287"/>
            <a:ext cx="6119693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Estimated revenue per category (quantity × selling price) reveals the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biggest money-makers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where to concentrate business efforts.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401401" y="5101352"/>
            <a:ext cx="6552248" cy="2291120"/>
          </a:xfrm>
          <a:prstGeom prst="roundRect">
            <a:avLst>
              <a:gd name="adj" fmla="val 354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24261" y="5124212"/>
            <a:ext cx="6506528" cy="580073"/>
          </a:xfrm>
          <a:prstGeom prst="roundRect">
            <a:avLst>
              <a:gd name="adj" fmla="val 9273"/>
            </a:avLst>
          </a:prstGeom>
          <a:solidFill>
            <a:srgbClr val="740B0B"/>
          </a:solidFill>
          <a:ln/>
        </p:spPr>
      </p:sp>
      <p:sp>
        <p:nvSpPr>
          <p:cNvPr id="22" name="Text 20"/>
          <p:cNvSpPr/>
          <p:nvPr/>
        </p:nvSpPr>
        <p:spPr>
          <a:xfrm>
            <a:off x="10532507" y="5229106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7617619" y="5876806"/>
            <a:ext cx="448925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Premium Low-Discount Items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7617619" y="6298287"/>
            <a:ext cx="6119813" cy="87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above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₹500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with less than 10% discount signal either strong brand positioning or an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 for competitive pricing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5830"/>
            <a:ext cx="21163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4 — CONTINUED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58309" y="1354574"/>
            <a:ext cx="108427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Business Questions — Part 2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3922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Four more analyses uncovered insights into discounting strategy, value positioning, and inventory logistics.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982635"/>
            <a:ext cx="1353145" cy="836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4089678"/>
            <a:ext cx="307538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Highest Avg. Discount Categories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5288280"/>
            <a:ext cx="30753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top 5 categories by average discount are likely used to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 volume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customer acquisition — essential for promotion planning.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982635"/>
            <a:ext cx="1353145" cy="8362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04442" y="408967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Value per Gram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04442" y="4932045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Price-per-gram analysis on products over 100g reveals the most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economical options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staples like rice, flour, and beverages.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982635"/>
            <a:ext cx="1353145" cy="8362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0574" y="408967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Weight Distribution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0574" y="4932045"/>
            <a:ext cx="30753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grouped into Low (&lt;1 kg), Medium (1–5 kg), and Bulk (&gt;5 kg) buckets clarify 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mix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between everyday items and bulk purchases.</a:t>
            </a:r>
            <a:endParaRPr lang="en-US" sz="1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982635"/>
            <a:ext cx="1353145" cy="83629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96707" y="408967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Inventory Weight by Category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796707" y="4932045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inventory weight per category (weight × quantity) identifies categories requiring the most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warehouse space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logistics planning.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657701"/>
            <a:ext cx="90308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5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54737" y="1083588"/>
            <a:ext cx="11099483" cy="709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Stock Health &amp; Discount Analysis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2439183"/>
            <a:ext cx="6294120" cy="344520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057099" y="3895087"/>
            <a:ext cx="1063556" cy="198762"/>
          </a:xfrm>
          <a:prstGeom prst="roundRect">
            <a:avLst>
              <a:gd name="adj" fmla="val 64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72" y="3944777"/>
            <a:ext cx="99381" cy="99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7579" y="3919932"/>
            <a:ext cx="815104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In Stock·87.86%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5619869" y="3919932"/>
            <a:ext cx="442814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·87.86%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5659595" y="3919932"/>
            <a:ext cx="26657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0" name="Shape 6"/>
          <p:cNvSpPr/>
          <p:nvPr/>
        </p:nvSpPr>
        <p:spPr>
          <a:xfrm>
            <a:off x="5057099" y="4160102"/>
            <a:ext cx="1263612" cy="198762"/>
          </a:xfrm>
          <a:prstGeom prst="roundRect">
            <a:avLst>
              <a:gd name="adj" fmla="val 64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72" y="4209793"/>
            <a:ext cx="99381" cy="993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47579" y="4184947"/>
            <a:ext cx="1015160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Out of Stock·12.14%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5819925" y="4184947"/>
            <a:ext cx="442814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·12.14%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5859651" y="4184947"/>
            <a:ext cx="26657" cy="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FFE5E5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5" name="Text 10"/>
          <p:cNvSpPr/>
          <p:nvPr/>
        </p:nvSpPr>
        <p:spPr>
          <a:xfrm>
            <a:off x="7585829" y="2329458"/>
            <a:ext cx="3350300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Inventory Snapshot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5829" y="2898577"/>
            <a:ext cx="6297454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88%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products remain available,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453 SKUs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currently out of stock — including high-margin premium items above ₹300.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585829" y="4123968"/>
            <a:ext cx="6297454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an average discount of just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7.62%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there is room to deploy strategic discounting on high-MRP items to accelerate sell-through and improve conversion rates.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54737" y="6365796"/>
            <a:ext cx="6453187" cy="1273850"/>
          </a:xfrm>
          <a:prstGeom prst="roundRect">
            <a:avLst>
              <a:gd name="adj" fmla="val 71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77979" y="6589038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₹2,600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77979" y="7072313"/>
            <a:ext cx="6006703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MRP</a:t>
            </a:r>
            <a:endParaRPr lang="en-US" sz="1650" dirty="0"/>
          </a:p>
        </p:txBody>
      </p:sp>
      <p:sp>
        <p:nvSpPr>
          <p:cNvPr id="21" name="Shape 16"/>
          <p:cNvSpPr/>
          <p:nvPr/>
        </p:nvSpPr>
        <p:spPr>
          <a:xfrm>
            <a:off x="7422475" y="6365796"/>
            <a:ext cx="6453187" cy="1273850"/>
          </a:xfrm>
          <a:prstGeom prst="roundRect">
            <a:avLst>
              <a:gd name="adj" fmla="val 71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45718" y="6589038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₹10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7645718" y="7072313"/>
            <a:ext cx="6006703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Lowest MRP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26123" y="751761"/>
            <a:ext cx="1129665" cy="325160"/>
          </a:xfrm>
          <a:prstGeom prst="roundRect">
            <a:avLst>
              <a:gd name="adj" fmla="val 18890"/>
            </a:avLst>
          </a:prstGeom>
          <a:solidFill>
            <a:srgbClr val="46070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5779" y="841177"/>
            <a:ext cx="146209" cy="1462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55093" y="806529"/>
            <a:ext cx="6910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SUMMARY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26123" y="1138595"/>
            <a:ext cx="7864554" cy="12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 &amp; Opportunities</a:t>
            </a:r>
            <a:endParaRPr lang="en-US" sz="3750" dirty="0"/>
          </a:p>
        </p:txBody>
      </p:sp>
      <p:sp>
        <p:nvSpPr>
          <p:cNvPr id="7" name="Shape 3"/>
          <p:cNvSpPr/>
          <p:nvPr/>
        </p:nvSpPr>
        <p:spPr>
          <a:xfrm>
            <a:off x="6126123" y="2572703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87440" y="2597944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6691551" y="2635448"/>
            <a:ext cx="281023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Wide &amp; deep catalog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91551" y="3028593"/>
            <a:ext cx="7299127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3,732 SKUs across 14 categories is impressive for a quick-commerce platform, with clear focus on daily-use and snack items.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126123" y="3876080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187440" y="3901321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6691551" y="3938826"/>
            <a:ext cx="325052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Restock premium gaps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691551" y="4331970"/>
            <a:ext cx="7299127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453 out-of-stock products — many high-value — represent missed revenue. Prioritize restocking items above ₹300.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6126123" y="5179457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187440" y="5204698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3"/>
          <p:cNvSpPr/>
          <p:nvPr/>
        </p:nvSpPr>
        <p:spPr>
          <a:xfrm>
            <a:off x="6691551" y="5242203"/>
            <a:ext cx="379047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Sharpen discount strategy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691551" y="5635347"/>
            <a:ext cx="7299127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discounts hover at 7.6%. Pushing targeted deals on premium SKUs could meaningfully boost conversion and basket size.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6126123" y="6482834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187440" y="6508075"/>
            <a:ext cx="28860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7"/>
          <p:cNvSpPr/>
          <p:nvPr/>
        </p:nvSpPr>
        <p:spPr>
          <a:xfrm>
            <a:off x="6691551" y="6545580"/>
            <a:ext cx="344483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Surface value-per-gram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691551" y="6938724"/>
            <a:ext cx="7299127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Price-per-gram insights could become a customer-facing feature in the app, helping shoppers find the best deals on staples.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2026-02-23T07:01:06Z</dcterms:created>
  <dcterms:modified xsi:type="dcterms:W3CDTF">2026-02-23T07:01:06Z</dcterms:modified>
</cp:coreProperties>
</file>